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304" r:id="rId3"/>
    <p:sldId id="294" r:id="rId4"/>
    <p:sldId id="268" r:id="rId5"/>
    <p:sldId id="297" r:id="rId6"/>
    <p:sldId id="296" r:id="rId7"/>
    <p:sldId id="295" r:id="rId8"/>
    <p:sldId id="298" r:id="rId9"/>
    <p:sldId id="299" r:id="rId10"/>
    <p:sldId id="305" r:id="rId11"/>
    <p:sldId id="308" r:id="rId12"/>
    <p:sldId id="302" r:id="rId13"/>
    <p:sldId id="306" r:id="rId14"/>
    <p:sldId id="267" r:id="rId15"/>
  </p:sldIdLst>
  <p:sldSz cx="9144000" cy="6858000" type="screen4x3"/>
  <p:notesSz cx="6797675" cy="9928225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DC"/>
    <a:srgbClr val="632523"/>
    <a:srgbClr val="8B270A"/>
    <a:srgbClr val="E9EDF4"/>
    <a:srgbClr val="A20000"/>
    <a:srgbClr val="FEEECE"/>
    <a:srgbClr val="F9E9BD"/>
    <a:srgbClr val="FEF7DA"/>
    <a:srgbClr val="F5E0D7"/>
    <a:srgbClr val="D1A3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81CF0-3A3A-4FAE-8113-26D012735BEA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F9965-C2F7-40CB-B79E-3996CFF87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120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9965-C2F7-40CB-B79E-3996CFF87C3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F9965-C2F7-40CB-B79E-3996CFF87C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Бывший 12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52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Бывший 11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FB3A-C730-4413-8044-39885639D3C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252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88D5-A7FA-4161-B1FE-7D25A70CD9B6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04B-BA95-4984-A573-A7B21F013265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663-0390-4978-97FB-EB58B453F51F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AD03-E82E-42C0-8AA0-723D3CD2567C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BC21-61BE-4164-BE68-D835BC47C738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12F9-339E-4D6A-9FA7-2B9C58A4EF8C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55CF-AB05-4839-A74A-41F95E98C342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DE57-5804-4DF6-B8ED-815C6A707D97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4318-795B-41AD-82AA-555661B5F26B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34B-939D-4FBC-9F20-82DE45C9A95F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62D7-19CC-4650-9047-C98D54BC971C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E3F0D-74E6-4F91-9650-1D673160BD4E}" type="datetime1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71744"/>
            <a:ext cx="8429684" cy="96995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B2310E"/>
                </a:solidFill>
              </a:rPr>
              <a:t>Международная кооперация и экспорт</a:t>
            </a:r>
            <a:br>
              <a:rPr lang="ru-RU" sz="2800" b="1" dirty="0" smtClean="0">
                <a:solidFill>
                  <a:srgbClr val="B2310E"/>
                </a:solidFill>
              </a:rPr>
            </a:br>
            <a:r>
              <a:rPr lang="ru-RU" sz="2800" b="1" dirty="0" smtClean="0">
                <a:solidFill>
                  <a:srgbClr val="B2310E"/>
                </a:solidFill>
              </a:rPr>
              <a:t>(на примере организации</a:t>
            </a:r>
            <a:r>
              <a:rPr lang="en-US" sz="2800" b="1" dirty="0" smtClean="0">
                <a:solidFill>
                  <a:srgbClr val="B2310E"/>
                </a:solidFill>
              </a:rPr>
              <a:t> </a:t>
            </a:r>
            <a:r>
              <a:rPr lang="ru-RU" sz="2800" b="1" dirty="0" smtClean="0">
                <a:solidFill>
                  <a:srgbClr val="B2310E"/>
                </a:solidFill>
              </a:rPr>
              <a:t>выхода предприятий Свердловской области на новые рынки)</a:t>
            </a:r>
            <a:endParaRPr lang="ru-RU" sz="2800" b="1" dirty="0">
              <a:solidFill>
                <a:srgbClr val="B2310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117521"/>
            <a:ext cx="3755118" cy="954553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752009"/>
                </a:solidFill>
              </a:rPr>
              <a:t>Выступление </a:t>
            </a:r>
            <a:r>
              <a:rPr lang="ru-RU" sz="1800" dirty="0" smtClean="0">
                <a:solidFill>
                  <a:srgbClr val="752009"/>
                </a:solidFill>
              </a:rPr>
              <a:t>Вице-президента </a:t>
            </a:r>
            <a:r>
              <a:rPr lang="ru-RU" sz="1800" dirty="0">
                <a:solidFill>
                  <a:srgbClr val="752009"/>
                </a:solidFill>
              </a:rPr>
              <a:t>Уральской ТПП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rgbClr val="752009"/>
                </a:solidFill>
              </a:rPr>
              <a:t>Макарова Александра Викторовича</a:t>
            </a:r>
            <a:endParaRPr lang="ru-RU" sz="1800" dirty="0">
              <a:solidFill>
                <a:srgbClr val="75200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7158" y="5805264"/>
            <a:ext cx="8286808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Екатеринбург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 сентября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a typeface="+mn-ea"/>
                <a:cs typeface="+mn-cs"/>
              </a:rPr>
              <a:t>Инфраструктура господдержки ВЭД </a:t>
            </a:r>
            <a:br>
              <a:rPr lang="ru-RU" sz="24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bg1"/>
                </a:solidFill>
                <a:ea typeface="+mn-ea"/>
                <a:cs typeface="+mn-cs"/>
              </a:rPr>
              <a:t>в Свердловской области</a:t>
            </a:r>
            <a:endParaRPr lang="ru-RU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928802"/>
          <a:ext cx="4000528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МИР: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21F0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Координация ВЯД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Организация стендов и участия Свердловской области в международных выставках</a:t>
                      </a:r>
                      <a:endParaRPr lang="ru-RU" b="1" dirty="0"/>
                    </a:p>
                  </a:txBody>
                  <a:tcPr>
                    <a:solidFill>
                      <a:srgbClr val="FEF7D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857628"/>
          <a:ext cx="4000528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МиВЭС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solidFill>
                      <a:srgbClr val="721F0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Координация международных контактов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Прием иностранных делегации</a:t>
                      </a:r>
                      <a:endParaRPr lang="ru-RU" b="1" dirty="0"/>
                    </a:p>
                  </a:txBody>
                  <a:tcPr>
                    <a:solidFill>
                      <a:srgbClr val="FEF7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Организация зарубежных визитов с участием Правительства СО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Взаимодействие с представителями зарубежных стран и бизнеса</a:t>
                      </a:r>
                      <a:endParaRPr lang="ru-RU" b="1" dirty="0"/>
                    </a:p>
                  </a:txBody>
                  <a:tcPr>
                    <a:solidFill>
                      <a:srgbClr val="FEF7DA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1636" y="1000108"/>
            <a:ext cx="4074612" cy="769441"/>
          </a:xfrm>
          <a:prstGeom prst="rect">
            <a:avLst/>
          </a:prstGeom>
          <a:solidFill>
            <a:srgbClr val="FEF9E6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8B270A"/>
                </a:solidFill>
                <a:latin typeface="+mj-lt"/>
              </a:rPr>
              <a:t>Правительство </a:t>
            </a:r>
            <a:br>
              <a:rPr lang="ru-RU" sz="2200" b="1" dirty="0" smtClean="0">
                <a:solidFill>
                  <a:srgbClr val="8B270A"/>
                </a:solidFill>
                <a:latin typeface="+mj-lt"/>
              </a:rPr>
            </a:br>
            <a:r>
              <a:rPr lang="ru-RU" sz="2200" b="1" dirty="0" smtClean="0">
                <a:solidFill>
                  <a:srgbClr val="8B270A"/>
                </a:solidFill>
                <a:latin typeface="+mj-lt"/>
              </a:rPr>
              <a:t>Свердловской области:</a:t>
            </a:r>
            <a:endParaRPr lang="en-US" sz="2200" b="1" dirty="0">
              <a:solidFill>
                <a:srgbClr val="8B270A"/>
              </a:solidFill>
              <a:latin typeface="+mj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43438" y="1071546"/>
          <a:ext cx="4214842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СОФПП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21F0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CF4D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Международный центр МСП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21F0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Зарубежные</a:t>
                      </a:r>
                      <a:r>
                        <a:rPr lang="ru-RU" b="1" baseline="0" dirty="0" smtClean="0"/>
                        <a:t> деловые миссии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Обучение по ВЭД (частично)</a:t>
                      </a:r>
                      <a:endParaRPr lang="ru-RU" b="1" dirty="0"/>
                    </a:p>
                  </a:txBody>
                  <a:tcPr>
                    <a:solidFill>
                      <a:srgbClr val="FEF7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- Консалтинг/</a:t>
                      </a:r>
                      <a:r>
                        <a:rPr lang="ru-RU" b="1" baseline="0" dirty="0" smtClean="0"/>
                        <a:t> маркетинг (частично)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429388" y="1571612"/>
            <a:ext cx="357190" cy="357190"/>
          </a:xfrm>
          <a:prstGeom prst="downArrow">
            <a:avLst/>
          </a:prstGeom>
          <a:solidFill>
            <a:srgbClr val="8B270A"/>
          </a:solidFill>
          <a:ln>
            <a:solidFill>
              <a:srgbClr val="5E19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72000" y="4000504"/>
            <a:ext cx="42957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Представительства: </a:t>
            </a:r>
            <a:r>
              <a:rPr lang="ru-RU" sz="1600" b="1" dirty="0" err="1" smtClean="0"/>
              <a:t>МИДа</a:t>
            </a:r>
            <a:r>
              <a:rPr lang="ru-RU" sz="1600" b="1" dirty="0" smtClean="0"/>
              <a:t> РФ, </a:t>
            </a:r>
            <a:r>
              <a:rPr lang="ru-RU" sz="1600" b="1" dirty="0" err="1" smtClean="0"/>
              <a:t>Минпромторга</a:t>
            </a:r>
            <a:r>
              <a:rPr lang="ru-RU" sz="1600" b="1" dirty="0" smtClean="0"/>
              <a:t> РФ, </a:t>
            </a:r>
            <a:r>
              <a:rPr lang="ru-RU" sz="1600" b="1" dirty="0" err="1" smtClean="0"/>
              <a:t>ВЭБа</a:t>
            </a:r>
            <a:r>
              <a:rPr lang="ru-RU" sz="1600" b="1" dirty="0" smtClean="0"/>
              <a:t>, десятков </a:t>
            </a:r>
            <a:r>
              <a:rPr lang="ru-RU" sz="1600" b="1" dirty="0" err="1" smtClean="0"/>
              <a:t>информ</a:t>
            </a:r>
            <a:r>
              <a:rPr lang="ru-RU" sz="1600" b="1" dirty="0" smtClean="0"/>
              <a:t>.  Диппредставительства 16 стран.</a:t>
            </a:r>
            <a:endParaRPr lang="ru-RU" sz="1600" b="1" dirty="0"/>
          </a:p>
        </p:txBody>
      </p:sp>
      <p:sp>
        <p:nvSpPr>
          <p:cNvPr id="13" name="Плюс 12"/>
          <p:cNvSpPr/>
          <p:nvPr/>
        </p:nvSpPr>
        <p:spPr>
          <a:xfrm>
            <a:off x="6072198" y="3714752"/>
            <a:ext cx="285752" cy="214314"/>
          </a:xfrm>
          <a:prstGeom prst="mathPlus">
            <a:avLst/>
          </a:prstGeom>
          <a:solidFill>
            <a:srgbClr val="8B270A"/>
          </a:solidFill>
          <a:ln>
            <a:solidFill>
              <a:srgbClr val="5E19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72000" y="4857760"/>
            <a:ext cx="4286280" cy="1815882"/>
          </a:xfrm>
          <a:prstGeom prst="rect">
            <a:avLst/>
          </a:prstGeom>
          <a:solidFill>
            <a:srgbClr val="5E190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Проблема: </a:t>
            </a:r>
          </a:p>
          <a:p>
            <a:pPr algn="ctr"/>
            <a:r>
              <a:rPr lang="ru-RU" sz="2200" b="1" spc="-100" dirty="0" smtClean="0">
                <a:solidFill>
                  <a:schemeClr val="bg1"/>
                </a:solidFill>
              </a:rPr>
              <a:t>почему наличие этих структур не обеспечивает предприятиям области преимуществ по сравнению с другими субъектами РФ?</a:t>
            </a:r>
            <a:endParaRPr lang="ru-RU" sz="2200" b="1" spc="-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364331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 также </a:t>
            </a:r>
            <a:endParaRPr lang="ru-RU" b="1" dirty="0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7010432" y="63500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5286412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a typeface="+mn-ea"/>
                <a:cs typeface="+mn-cs"/>
              </a:rPr>
              <a:t>Деятельность Уральской ТПП </a:t>
            </a:r>
            <a:br>
              <a:rPr lang="ru-RU" sz="24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bg1"/>
                </a:solidFill>
                <a:ea typeface="+mn-ea"/>
                <a:cs typeface="+mn-cs"/>
              </a:rPr>
              <a:t>по ВЭД в 2015 году</a:t>
            </a:r>
            <a:endParaRPr lang="ru-RU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44" y="933892"/>
            <a:ext cx="4071966" cy="1954381"/>
          </a:xfrm>
          <a:prstGeom prst="rect">
            <a:avLst/>
          </a:prstGeom>
          <a:solidFill>
            <a:srgbClr val="FEF9E6"/>
          </a:solidFill>
          <a:effectLst>
            <a:outerShdw blurRad="190500" dir="8700000" sy="23000" kx="-1200000" algn="bl" rotWithShape="0">
              <a:schemeClr val="accent6">
                <a:lumMod val="50000"/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5E1906"/>
                </a:solidFill>
                <a:latin typeface="Candara" pitchFamily="34" charset="0"/>
              </a:rPr>
              <a:t>Приём зарубежных делегаций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115 иностранных делегаций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14 приемов торгово-экономических миссий (ТЭМ) 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12 международных бирж деловых контактов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12 семинаров и круглых столов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 4 международных форума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 82 официальные встречи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тур представителей иностранного бизнеса по уральским предприятиям</a:t>
            </a:r>
            <a:endParaRPr lang="ru-RU" sz="1300" b="1" dirty="0">
              <a:latin typeface="Candara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44" y="5148876"/>
            <a:ext cx="4071966" cy="961802"/>
          </a:xfrm>
          <a:prstGeom prst="rect">
            <a:avLst/>
          </a:prstGeom>
          <a:solidFill>
            <a:srgbClr val="FCF4DC"/>
          </a:solidFill>
          <a:effectLst>
            <a:outerShdw blurRad="190500" dir="8700000" sy="23000" kx="-1200000" algn="bl" rotWithShape="0">
              <a:schemeClr val="accent6">
                <a:lumMod val="50000"/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5E1906"/>
                </a:solidFill>
                <a:latin typeface="Candara" pitchFamily="34" charset="0"/>
              </a:rPr>
              <a:t>Международный маркетинг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исследования зарубежных рынков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оценка и подбор партнеров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представление экспортеров в Торгпредствах РФ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44" y="3646419"/>
            <a:ext cx="4071966" cy="1431161"/>
          </a:xfrm>
          <a:prstGeom prst="rect">
            <a:avLst/>
          </a:prstGeom>
          <a:solidFill>
            <a:srgbClr val="FEF9E6"/>
          </a:solidFill>
          <a:effectLst>
            <a:outerShdw blurRad="190500" dir="8700000" sy="23000" kx="-1200000" algn="bl" rotWithShape="0">
              <a:schemeClr val="accent6">
                <a:lumMod val="50000"/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5E1906"/>
                </a:solidFill>
                <a:latin typeface="Candara" pitchFamily="34" charset="0"/>
              </a:rPr>
              <a:t>Коллективные стенды на международных выставках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Российско-Китайское ЭКСПО – Харбин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Казахстан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Чехия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Туркменистан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2844" y="2977218"/>
            <a:ext cx="4071966" cy="561692"/>
          </a:xfrm>
          <a:prstGeom prst="rect">
            <a:avLst/>
          </a:prstGeom>
          <a:solidFill>
            <a:srgbClr val="FCF4DC"/>
          </a:solidFill>
          <a:effectLst>
            <a:outerShdw blurRad="190500" dir="8700000" sy="23000" kx="-1200000" algn="bl" rotWithShape="0">
              <a:schemeClr val="accent6">
                <a:lumMod val="50000"/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5E1906"/>
                </a:solidFill>
                <a:latin typeface="Candara" pitchFamily="34" charset="0"/>
              </a:rPr>
              <a:t>Выездные деловые миссии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12 торгово-экономических миссий</a:t>
            </a:r>
            <a:endParaRPr lang="en-US" sz="1300" b="1" dirty="0" smtClean="0">
              <a:latin typeface="Candara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43438" y="5715016"/>
            <a:ext cx="4071966" cy="961802"/>
          </a:xfrm>
          <a:prstGeom prst="rect">
            <a:avLst/>
          </a:prstGeom>
          <a:solidFill>
            <a:srgbClr val="FCF4DC"/>
          </a:solidFill>
          <a:effectLst>
            <a:outerShdw blurRad="190500" dir="8700000" sy="23000" kx="-1200000" algn="bl" rotWithShape="0">
              <a:schemeClr val="accent6">
                <a:lumMod val="50000"/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5E1906"/>
                </a:solidFill>
                <a:latin typeface="Candara" pitchFamily="34" charset="0"/>
              </a:rPr>
              <a:t>Переводы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комплексное сопровождение контрактов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переводы с/на китайский язык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консалтинг по заверению переводов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72000" y="928670"/>
            <a:ext cx="4143404" cy="1962076"/>
          </a:xfrm>
          <a:prstGeom prst="rect">
            <a:avLst/>
          </a:prstGeom>
          <a:solidFill>
            <a:srgbClr val="FCF4DC"/>
          </a:solidFill>
          <a:effectLst>
            <a:outerShdw blurRad="190500" dir="8700000" sy="23000" kx="-1200000" algn="bl" rotWithShape="0">
              <a:schemeClr val="accent6">
                <a:lumMod val="50000"/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5E1906"/>
                </a:solidFill>
                <a:latin typeface="Candara" pitchFamily="34" charset="0"/>
              </a:rPr>
              <a:t>Сертификация и экспертиза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6146 сертификатов происхождения 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4530 экспертиз происхождения товаров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245 идентификационных экспертиз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756 деклараций о соответствии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19 добровольных сертификатов соответствия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9 </a:t>
            </a:r>
            <a:r>
              <a:rPr lang="ru-RU" sz="1300" b="1" dirty="0" err="1" smtClean="0">
                <a:latin typeface="Candara" pitchFamily="34" charset="0"/>
              </a:rPr>
              <a:t>карнетов</a:t>
            </a:r>
            <a:r>
              <a:rPr lang="ru-RU" sz="1300" b="1" dirty="0" smtClean="0">
                <a:latin typeface="Candara" pitchFamily="34" charset="0"/>
              </a:rPr>
              <a:t> АТА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31 инспекционный контроль за сертифицируемой продукцией</a:t>
            </a:r>
            <a:endParaRPr lang="en-US" sz="1300" b="1" dirty="0" smtClean="0">
              <a:latin typeface="Candara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0" y="3010113"/>
            <a:ext cx="4143404" cy="1161857"/>
          </a:xfrm>
          <a:prstGeom prst="rect">
            <a:avLst/>
          </a:prstGeom>
          <a:solidFill>
            <a:srgbClr val="FEF9E6"/>
          </a:solidFill>
          <a:effectLst>
            <a:outerShdw blurRad="190500" dir="8700000" sy="23000" kx="-1200000" algn="bl" rotWithShape="0">
              <a:schemeClr val="accent6">
                <a:lumMod val="50000"/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5E1906"/>
                </a:solidFill>
                <a:latin typeface="Candara" pitchFamily="34" charset="0"/>
              </a:rPr>
              <a:t>Интеллектуальная собственность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7 патентных поисков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продление срока действия международной регистрации товарного знака для ЗАО «РМК»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заявки на патентование </a:t>
            </a:r>
            <a:r>
              <a:rPr lang="ru-RU" sz="1300" b="1" dirty="0" err="1" smtClean="0">
                <a:latin typeface="Candara" pitchFamily="34" charset="0"/>
              </a:rPr>
              <a:t>промобразцов</a:t>
            </a:r>
            <a:r>
              <a:rPr lang="ru-RU" sz="1300" b="1" dirty="0" smtClean="0">
                <a:latin typeface="Candara" pitchFamily="34" charset="0"/>
              </a:rPr>
              <a:t> в Китае.</a:t>
            </a:r>
            <a:endParaRPr lang="en-US" sz="1300" b="1" dirty="0" smtClean="0">
              <a:latin typeface="Candara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572000" y="4367435"/>
            <a:ext cx="4143404" cy="1161857"/>
          </a:xfrm>
          <a:prstGeom prst="rect">
            <a:avLst/>
          </a:prstGeom>
          <a:solidFill>
            <a:srgbClr val="FCF4DC"/>
          </a:solidFill>
          <a:effectLst>
            <a:outerShdw blurRad="190500" dir="8700000" sy="23000" kx="-1200000" algn="bl" rotWithShape="0">
              <a:schemeClr val="accent6">
                <a:lumMod val="50000"/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5E1906"/>
                </a:solidFill>
                <a:latin typeface="Candara" pitchFamily="34" charset="0"/>
              </a:rPr>
              <a:t>Правовое обеспечение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удостоверение 50 документов для ВЭД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проверка контрагентов за рубежом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защита участников ВЭД в надзорных органах</a:t>
            </a:r>
          </a:p>
          <a:p>
            <a:pPr marL="174625" indent="-174625">
              <a:buFont typeface="Candara" pitchFamily="34" charset="0"/>
              <a:buChar char="–"/>
            </a:pPr>
            <a:r>
              <a:rPr lang="ru-RU" sz="1300" b="1" dirty="0" smtClean="0">
                <a:latin typeface="Candara" pitchFamily="34" charset="0"/>
              </a:rPr>
              <a:t>доказан форс-мажор по санкциям для НПК УВЗ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2844" y="6215082"/>
            <a:ext cx="4071966" cy="561692"/>
          </a:xfrm>
          <a:prstGeom prst="rect">
            <a:avLst/>
          </a:prstGeom>
          <a:solidFill>
            <a:srgbClr val="FCF4DC"/>
          </a:solidFill>
          <a:effectLst>
            <a:outerShdw blurRad="190500" dir="8700000" sy="23000" kx="-1200000" algn="bl" rotWithShape="0">
              <a:schemeClr val="accent6">
                <a:lumMod val="50000"/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1750" b="1" dirty="0" smtClean="0">
                <a:solidFill>
                  <a:srgbClr val="5E1906"/>
                </a:solidFill>
                <a:latin typeface="Candara" pitchFamily="34" charset="0"/>
              </a:rPr>
              <a:t>Обучение по ВЭД</a:t>
            </a:r>
          </a:p>
          <a:p>
            <a:r>
              <a:rPr lang="ru-RU" sz="1300" b="1" dirty="0" smtClean="0">
                <a:latin typeface="Candara" pitchFamily="34" charset="0"/>
              </a:rPr>
              <a:t>9 семинаров = 183 участника</a:t>
            </a:r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7010400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785794"/>
            <a:ext cx="9144000" cy="6072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42984"/>
            <a:ext cx="9144000" cy="1000132"/>
          </a:xfrm>
          <a:prstGeom prst="rect">
            <a:avLst/>
          </a:prstGeom>
          <a:solidFill>
            <a:srgbClr val="FCF4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571504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en-US" sz="2300" b="1" dirty="0" smtClean="0">
                <a:solidFill>
                  <a:schemeClr val="bg1"/>
                </a:solidFill>
                <a:ea typeface="+mn-ea"/>
                <a:cs typeface="+mn-cs"/>
              </a:rPr>
              <a:t>I </a:t>
            </a:r>
            <a:r>
              <a:rPr lang="ru-RU" sz="2300" b="1" dirty="0" smtClean="0">
                <a:solidFill>
                  <a:schemeClr val="bg1"/>
                </a:solidFill>
                <a:ea typeface="+mn-ea"/>
                <a:cs typeface="+mn-cs"/>
              </a:rPr>
              <a:t>Приоритетный «</a:t>
            </a:r>
            <a:r>
              <a:rPr lang="ru-RU" sz="2300" b="1" dirty="0" err="1" smtClean="0">
                <a:solidFill>
                  <a:schemeClr val="bg1"/>
                </a:solidFill>
                <a:ea typeface="+mn-ea"/>
                <a:cs typeface="+mn-cs"/>
              </a:rPr>
              <a:t>пилотный</a:t>
            </a:r>
            <a:r>
              <a:rPr lang="ru-RU" sz="2300" b="1" dirty="0" smtClean="0">
                <a:solidFill>
                  <a:schemeClr val="bg1"/>
                </a:solidFill>
                <a:ea typeface="+mn-ea"/>
                <a:cs typeface="+mn-cs"/>
              </a:rPr>
              <a:t> проект» УрФО</a:t>
            </a:r>
            <a:endParaRPr lang="ru-RU" sz="23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28728" y="1219786"/>
            <a:ext cx="7572428" cy="923330"/>
            <a:chOff x="1428728" y="862596"/>
            <a:chExt cx="7572428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1428728" y="862596"/>
              <a:ext cx="16430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Региональный экспортный </a:t>
              </a:r>
            </a:p>
            <a:p>
              <a:r>
                <a:rPr lang="ru-RU" b="1" dirty="0" smtClean="0"/>
                <a:t>центр</a:t>
              </a:r>
              <a:endParaRPr lang="ru-RU" b="1" dirty="0"/>
            </a:p>
          </p:txBody>
        </p:sp>
        <p:sp>
          <p:nvSpPr>
            <p:cNvPr id="13" name="Равно 12"/>
            <p:cNvSpPr/>
            <p:nvPr/>
          </p:nvSpPr>
          <p:spPr>
            <a:xfrm>
              <a:off x="3143240" y="1076910"/>
              <a:ext cx="571504" cy="357190"/>
            </a:xfrm>
            <a:prstGeom prst="mathEqual">
              <a:avLst/>
            </a:prstGeom>
            <a:solidFill>
              <a:srgbClr val="8B270A"/>
            </a:solidFill>
            <a:ln w="12700">
              <a:solidFill>
                <a:srgbClr val="5E1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7620" y="1076910"/>
              <a:ext cx="6429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/>
                <a:t>ГЧП</a:t>
              </a:r>
              <a:endParaRPr lang="ru-RU" sz="2200" b="1" dirty="0"/>
            </a:p>
          </p:txBody>
        </p:sp>
        <p:sp>
          <p:nvSpPr>
            <p:cNvPr id="15" name="Левая фигурная скобка 14"/>
            <p:cNvSpPr/>
            <p:nvPr/>
          </p:nvSpPr>
          <p:spPr>
            <a:xfrm>
              <a:off x="4572000" y="862596"/>
              <a:ext cx="285752" cy="857256"/>
            </a:xfrm>
            <a:prstGeom prst="leftBrace">
              <a:avLst/>
            </a:prstGeom>
            <a:ln w="34925">
              <a:solidFill>
                <a:srgbClr val="5E19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4" y="862596"/>
              <a:ext cx="4214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Правительство Свердловской области</a:t>
              </a:r>
              <a:endParaRPr lang="ru-RU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14876" y="127908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Уральская ТПП</a:t>
              </a:r>
              <a:endParaRPr lang="ru-RU" b="1" dirty="0"/>
            </a:p>
          </p:txBody>
        </p:sp>
      </p:grpSp>
      <p:sp>
        <p:nvSpPr>
          <p:cNvPr id="21" name="Номер слайда 5"/>
          <p:cNvSpPr txBox="1">
            <a:spLocks/>
          </p:cNvSpPr>
          <p:nvPr/>
        </p:nvSpPr>
        <p:spPr>
          <a:xfrm>
            <a:off x="7010400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6211693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Региональный экспортный центр должен сопровождать предприятия по всему «жизненному циклу» ВЭД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2143116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E1906"/>
                </a:solidFill>
                <a:latin typeface="Candara" pitchFamily="34" charset="0"/>
              </a:rPr>
              <a:t>Цель – </a:t>
            </a:r>
            <a:r>
              <a:rPr lang="ru-RU" sz="14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обеспечение диверсификации и увеличение экспорта высокотехнологичного бизнеса субъектов МСП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2416726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5E1906"/>
                </a:solidFill>
                <a:latin typeface="Candara" pitchFamily="34" charset="0"/>
              </a:rPr>
              <a:t>Показатели – </a:t>
            </a:r>
            <a:r>
              <a:rPr lang="ru-RU" sz="14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увеличение объемов, расширение географии и количества участников экспортных поставок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2786058"/>
            <a:ext cx="9144000" cy="3429024"/>
          </a:xfrm>
          <a:prstGeom prst="rect">
            <a:avLst/>
          </a:prstGeom>
          <a:solidFill>
            <a:srgbClr val="FCF4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2714124"/>
            <a:ext cx="8858312" cy="35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5E1906"/>
                </a:solidFill>
                <a:latin typeface="Candara" pitchFamily="34" charset="0"/>
              </a:rPr>
              <a:t>Функционал Регионального экспортного центра: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а) информирование по экспортной деятельности;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б) консультирование по экспортной деятельности;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в) содействие в продвижении экспортного предложения;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г) организацию встреч с иностранными субъектами на территории РФ;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) создание сайта;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е) содействие участию в выставочно-ярмарочных и конгрессных мероприятиях на территории РФ и за рубежом;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ж) организацию </a:t>
            </a: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вебинаров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, круглых столов, конференций, форумов, семинаров;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) содействие в участии в международных </a:t>
            </a: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бизнес-миссиях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и) содействие в участии в межрегиональных </a:t>
            </a: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бизнес-миссиях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r>
              <a:rPr lang="ru-RU" sz="1500" b="1" dirty="0" smtClean="0"/>
              <a:t>к) содействие в приведении товаров (работ, услуг) в соответствие с требованиями для экспорта;</a:t>
            </a:r>
          </a:p>
          <a:p>
            <a:r>
              <a:rPr lang="ru-RU" sz="1500" b="1" dirty="0" smtClean="0"/>
              <a:t>л) обеспечение защиты и оформление прав на объекты интеллектуальной собственности;</a:t>
            </a:r>
          </a:p>
          <a:p>
            <a:r>
              <a:rPr lang="ru-RU" sz="1500" b="1" dirty="0" smtClean="0"/>
              <a:t>м) проведение маркетинговых исследований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785794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Региональный экспортный центр поддержки ВЭД в формате «одного окна»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571504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en-US" sz="2300" b="1" dirty="0" smtClean="0">
                <a:solidFill>
                  <a:schemeClr val="bg1"/>
                </a:solidFill>
              </a:rPr>
              <a:t>II</a:t>
            </a:r>
            <a:r>
              <a:rPr lang="en-US" sz="2300" b="1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sz="2300" b="1" dirty="0" smtClean="0">
                <a:solidFill>
                  <a:schemeClr val="bg1"/>
                </a:solidFill>
                <a:ea typeface="+mn-ea"/>
                <a:cs typeface="+mn-cs"/>
              </a:rPr>
              <a:t>Приоритетный «</a:t>
            </a:r>
            <a:r>
              <a:rPr lang="ru-RU" sz="2300" b="1" dirty="0" err="1" smtClean="0">
                <a:solidFill>
                  <a:schemeClr val="bg1"/>
                </a:solidFill>
                <a:ea typeface="+mn-ea"/>
                <a:cs typeface="+mn-cs"/>
              </a:rPr>
              <a:t>пилотный</a:t>
            </a:r>
            <a:r>
              <a:rPr lang="ru-RU" sz="2300" b="1" dirty="0" smtClean="0">
                <a:solidFill>
                  <a:schemeClr val="bg1"/>
                </a:solidFill>
                <a:ea typeface="+mn-ea"/>
                <a:cs typeface="+mn-cs"/>
              </a:rPr>
              <a:t>» проект УрФО</a:t>
            </a:r>
            <a:endParaRPr lang="ru-RU" sz="23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078040"/>
            <a:ext cx="8858312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400" b="1" dirty="0" smtClean="0">
                <a:latin typeface="+mj-lt"/>
              </a:rPr>
              <a:t>Встраивание предприятий УрФО в международную кооперацию 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(в глобальные технологические цепочки – ГТЦ)</a:t>
            </a:r>
            <a:endParaRPr lang="ru-RU" sz="2400" b="1" dirty="0">
              <a:latin typeface="+mj-lt"/>
            </a:endParaRPr>
          </a:p>
        </p:txBody>
      </p:sp>
      <p:sp>
        <p:nvSpPr>
          <p:cNvPr id="21" name="Номер слайда 5"/>
          <p:cNvSpPr txBox="1">
            <a:spLocks/>
          </p:cNvSpPr>
          <p:nvPr/>
        </p:nvSpPr>
        <p:spPr>
          <a:xfrm>
            <a:off x="7010400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635488"/>
            <a:ext cx="271464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>
                <a:solidFill>
                  <a:srgbClr val="5E1906"/>
                </a:solidFill>
                <a:latin typeface="+mj-lt"/>
              </a:rPr>
              <a:t>Состояние проблемы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8926" y="2643182"/>
            <a:ext cx="564360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300"/>
              </a:spcAft>
              <a:buFont typeface="Calibri" pitchFamily="34" charset="0"/>
              <a:buChar char="—"/>
              <a:tabLst>
                <a:tab pos="361950" algn="l"/>
              </a:tabLst>
            </a:pPr>
            <a:r>
              <a:rPr lang="ru-RU" sz="1900" dirty="0" smtClean="0"/>
              <a:t>сложность заведения новых предприятий в сложившиеся ГТЦ</a:t>
            </a:r>
          </a:p>
          <a:p>
            <a:pPr marL="266700" indent="-266700">
              <a:spcAft>
                <a:spcPts val="300"/>
              </a:spcAft>
              <a:buFont typeface="Calibri" pitchFamily="34" charset="0"/>
              <a:buChar char="—"/>
              <a:tabLst>
                <a:tab pos="361950" algn="l"/>
              </a:tabLst>
            </a:pPr>
            <a:r>
              <a:rPr lang="ru-RU" sz="1900" dirty="0" smtClean="0"/>
              <a:t>слабая изученность успешного опыта (</a:t>
            </a:r>
            <a:r>
              <a:rPr lang="ru-RU" sz="1900" smtClean="0"/>
              <a:t>ВИЗ-Сталь, </a:t>
            </a:r>
            <a:r>
              <a:rPr lang="ru-RU" sz="1900" dirty="0" smtClean="0"/>
              <a:t>ВСМПО, СВЕЗА) встраивания в ГТЦ и отсутствие современных механизмов встраивания в ГТЦ</a:t>
            </a:r>
          </a:p>
          <a:p>
            <a:pPr marL="266700" indent="-266700">
              <a:buFont typeface="Calibri" pitchFamily="34" charset="0"/>
              <a:buChar char="—"/>
              <a:tabLst>
                <a:tab pos="361950" algn="l"/>
              </a:tabLst>
            </a:pPr>
            <a:r>
              <a:rPr lang="ru-RU" sz="1900" dirty="0" smtClean="0"/>
              <a:t>отсутствие базы данных о возможностях предприятий региона и их конкурентоспособных продуктах для встраивания в ГТЦ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14282" y="2285992"/>
            <a:ext cx="8643998" cy="71438"/>
          </a:xfrm>
          <a:prstGeom prst="line">
            <a:avLst/>
          </a:prstGeom>
          <a:ln w="19050">
            <a:solidFill>
              <a:srgbClr val="6325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7158" y="5414863"/>
            <a:ext cx="84296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>
                <a:latin typeface="+mj-lt"/>
              </a:rPr>
              <a:t>Наличие потенциала = удалось на </a:t>
            </a:r>
            <a:r>
              <a:rPr lang="ru-RU" sz="2500" b="1" dirty="0" smtClean="0">
                <a:solidFill>
                  <a:srgbClr val="5E1906"/>
                </a:solidFill>
                <a:latin typeface="+mj-lt"/>
              </a:rPr>
              <a:t>80%</a:t>
            </a:r>
            <a:r>
              <a:rPr lang="ru-RU" sz="2100" b="1" dirty="0" smtClean="0">
                <a:solidFill>
                  <a:srgbClr val="5E1906"/>
                </a:solidFill>
                <a:latin typeface="+mj-lt"/>
              </a:rPr>
              <a:t> </a:t>
            </a:r>
            <a:r>
              <a:rPr lang="ru-RU" sz="2100" b="1" dirty="0" smtClean="0">
                <a:latin typeface="+mj-lt"/>
              </a:rPr>
              <a:t>заместить комплектацию «Сименса» на ОАО «Уральские локомотивы»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Picture 2" descr="C:\_WORK\презентации\лапы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65255" y="2928934"/>
            <a:ext cx="3613490" cy="22383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82" y="2075189"/>
            <a:ext cx="4143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baseline="30000" dirty="0" smtClean="0">
                <a:solidFill>
                  <a:srgbClr val="B2310E"/>
                </a:solidFill>
                <a:latin typeface="+mj-lt"/>
              </a:rPr>
              <a:t>Благодарю за внимание</a:t>
            </a:r>
            <a:endParaRPr lang="en-US" sz="6000" b="1" baseline="30000" dirty="0" smtClean="0">
              <a:solidFill>
                <a:srgbClr val="B2310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50006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a typeface="+mn-ea"/>
                <a:cs typeface="+mn-cs"/>
              </a:rPr>
              <a:t>Международная кооперация и экспорт</a:t>
            </a:r>
            <a:endParaRPr lang="ru-RU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</a:t>
            </a:fld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989018"/>
            <a:ext cx="821537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Задача и оценка ситуации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1728605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1. УрФО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(Свердловская область)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7554" y="1728605"/>
            <a:ext cx="56436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—"/>
              <a:tabLst>
                <a:tab pos="361950" algn="l"/>
              </a:tabLst>
            </a:pPr>
            <a:r>
              <a:rPr lang="ru-RU" sz="1900" dirty="0" smtClean="0"/>
              <a:t> экспортно-ориентированный регион</a:t>
            </a:r>
          </a:p>
          <a:p>
            <a:pPr>
              <a:buFont typeface="Calibri" pitchFamily="34" charset="0"/>
              <a:buChar char="—"/>
              <a:tabLst>
                <a:tab pos="361950" algn="l"/>
              </a:tabLst>
            </a:pPr>
            <a:r>
              <a:rPr lang="ru-RU" sz="1900" dirty="0" smtClean="0"/>
              <a:t> благоприятная конъюнктура</a:t>
            </a:r>
          </a:p>
          <a:p>
            <a:pPr marL="266700" indent="-266700">
              <a:buFont typeface="Calibri" pitchFamily="34" charset="0"/>
              <a:buChar char="—"/>
              <a:tabLst>
                <a:tab pos="266700" algn="l"/>
              </a:tabLst>
            </a:pPr>
            <a:r>
              <a:rPr lang="ru-RU" sz="1900" dirty="0" smtClean="0"/>
              <a:t>осознанная необходимость выхода на глобальный рынок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85720" y="3214686"/>
            <a:ext cx="8643998" cy="71438"/>
          </a:xfrm>
          <a:prstGeom prst="line">
            <a:avLst/>
          </a:prstGeom>
          <a:ln w="19050">
            <a:solidFill>
              <a:srgbClr val="6325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158" y="357187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 Текущая ситуация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2000" dirty="0" smtClean="0">
                <a:latin typeface="+mj-lt"/>
              </a:rPr>
              <a:t>с крупнейшими рынками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экспорта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57554" y="3643314"/>
            <a:ext cx="578644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—"/>
            </a:pPr>
            <a:r>
              <a:rPr lang="ru-RU" sz="1900" dirty="0" smtClean="0"/>
              <a:t> Китай «уронил» рынок металлов</a:t>
            </a:r>
          </a:p>
          <a:p>
            <a:pPr marL="266700" indent="-266700">
              <a:buFont typeface="Calibri" pitchFamily="34" charset="0"/>
              <a:buChar char="—"/>
            </a:pPr>
            <a:r>
              <a:rPr lang="ru-RU" sz="1900" dirty="0" smtClean="0"/>
              <a:t> Евросоюз и США вводят антидемпинговые пошлины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85720" y="4929198"/>
            <a:ext cx="8643998" cy="71438"/>
          </a:xfrm>
          <a:prstGeom prst="line">
            <a:avLst/>
          </a:prstGeom>
          <a:ln w="19050">
            <a:solidFill>
              <a:srgbClr val="6325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4282" y="5436887"/>
            <a:ext cx="87154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Вывод: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650" b="1" dirty="0" smtClean="0">
                <a:latin typeface="+mj-lt"/>
              </a:rPr>
              <a:t>нужна диверсификация экспорта и экспортеров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2500306"/>
            <a:ext cx="9144000" cy="2928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715436" cy="78581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Задача – освоить новые рынки для предприятий Свердловской области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16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</a:t>
            </a:fld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-32" y="2857496"/>
            <a:ext cx="321471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Три аспекта проблемы: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928926" y="2857496"/>
            <a:ext cx="621507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A20000"/>
                </a:solidFill>
                <a:ea typeface="Calibri" pitchFamily="34" charset="0"/>
                <a:cs typeface="Times New Roman" pitchFamily="18" charset="0"/>
              </a:rPr>
              <a:t>Что продвигать = оценка рынков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A20000"/>
                </a:solidFill>
                <a:ea typeface="Calibri" pitchFamily="34" charset="0"/>
                <a:cs typeface="Times New Roman" pitchFamily="18" charset="0"/>
              </a:rPr>
              <a:t> Куда продвигать = оценка партнеров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A20000"/>
                </a:solidFill>
                <a:ea typeface="Calibri" pitchFamily="34" charset="0"/>
                <a:cs typeface="Times New Roman" pitchFamily="18" charset="0"/>
              </a:rPr>
              <a:t> Как продвигать = оценка механизмов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00298" y="4567512"/>
            <a:ext cx="3286147" cy="594000"/>
          </a:xfrm>
          <a:prstGeom prst="rect">
            <a:avLst/>
          </a:prstGeom>
          <a:solidFill>
            <a:srgbClr val="FCF4DC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ХМАО, ЯНАО, Башкирия, Татарстан, Самара, Восточная Сибирь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00066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a typeface="+mn-ea"/>
                <a:cs typeface="+mn-cs"/>
              </a:rPr>
              <a:t>I </a:t>
            </a:r>
            <a:r>
              <a:rPr lang="ru-RU" sz="2600" b="1" dirty="0" smtClean="0">
                <a:solidFill>
                  <a:schemeClr val="bg1"/>
                </a:solidFill>
                <a:ea typeface="+mn-ea"/>
                <a:cs typeface="+mn-cs"/>
              </a:rPr>
              <a:t>Оценка рынков</a:t>
            </a:r>
            <a:endParaRPr lang="ru-RU" sz="20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4</a:t>
            </a:fld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928670"/>
            <a:ext cx="4643470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Традиционные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рынки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72198" y="785794"/>
            <a:ext cx="292895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Перспективные направления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573588"/>
            <a:ext cx="2376000" cy="1548000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1. Заказы </a:t>
            </a:r>
            <a:r>
              <a:rPr lang="ru-RU" sz="1600" b="1" dirty="0" err="1" smtClean="0"/>
              <a:t>госмонополий</a:t>
            </a:r>
            <a:r>
              <a:rPr lang="ru-RU" sz="1600" b="1" dirty="0" smtClean="0"/>
              <a:t> и крупнейших корпораций</a:t>
            </a:r>
          </a:p>
          <a:p>
            <a:pPr>
              <a:lnSpc>
                <a:spcPts val="1800"/>
              </a:lnSpc>
            </a:pPr>
            <a:endParaRPr lang="ru-RU" sz="1500" b="1" dirty="0" smtClean="0"/>
          </a:p>
          <a:p>
            <a:pPr>
              <a:lnSpc>
                <a:spcPts val="1800"/>
              </a:lnSpc>
            </a:pPr>
            <a:endParaRPr lang="ru-RU" sz="1500" b="1" dirty="0" smtClean="0"/>
          </a:p>
          <a:p>
            <a:pPr>
              <a:lnSpc>
                <a:spcPts val="1800"/>
              </a:lnSpc>
            </a:pPr>
            <a:endParaRPr lang="ru-RU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5357826"/>
            <a:ext cx="2357454" cy="1314000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4. Региональные и межрегиональные кластеры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3286124"/>
            <a:ext cx="2357454" cy="1077218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2. Традиционный экспорт</a:t>
            </a:r>
          </a:p>
          <a:p>
            <a:endParaRPr lang="ru-RU" sz="1600" b="1" dirty="0" smtClean="0"/>
          </a:p>
          <a:p>
            <a:endParaRPr lang="ru-RU" sz="16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2844" y="4558736"/>
            <a:ext cx="2357454" cy="594000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3. Межрегиональная кооперация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74" y="1571612"/>
            <a:ext cx="2643206" cy="584775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1. Высокотехнологическая сфера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15074" y="4357694"/>
            <a:ext cx="2643206" cy="1077218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4. Встраивание предприятий в глобальные производственные и технологические альянсы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2240813"/>
            <a:ext cx="2643206" cy="830997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2. </a:t>
            </a:r>
            <a:r>
              <a:rPr lang="ru-RU" sz="1600" b="1" dirty="0" err="1" smtClean="0"/>
              <a:t>Энерго</a:t>
            </a:r>
            <a:r>
              <a:rPr lang="ru-RU" sz="1600" b="1" dirty="0" smtClean="0"/>
              <a:t>- и </a:t>
            </a:r>
            <a:r>
              <a:rPr lang="ru-RU" sz="1600" b="1" dirty="0" err="1" smtClean="0"/>
              <a:t>трудосберегающие</a:t>
            </a:r>
            <a:r>
              <a:rPr lang="ru-RU" sz="1600" b="1" dirty="0" smtClean="0"/>
              <a:t> технологии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5074" y="3194779"/>
            <a:ext cx="2643206" cy="1077218"/>
          </a:xfrm>
          <a:prstGeom prst="rect">
            <a:avLst/>
          </a:prstGeom>
          <a:solidFill>
            <a:schemeClr val="bg1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3. Перспективные технологии и рынки (через 10-20 лет). Прорывная продукция.</a:t>
            </a:r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3067322" y="3790669"/>
            <a:ext cx="5724000" cy="0"/>
          </a:xfrm>
          <a:prstGeom prst="line">
            <a:avLst/>
          </a:prstGeom>
          <a:ln w="19050">
            <a:solidFill>
              <a:srgbClr val="6325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00298" y="1571612"/>
            <a:ext cx="3286148" cy="1554272"/>
          </a:xfrm>
          <a:prstGeom prst="rect">
            <a:avLst/>
          </a:prstGeom>
          <a:solidFill>
            <a:srgbClr val="FCF4DC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">
              <a:lnSpc>
                <a:spcPts val="1900"/>
              </a:lnSpc>
              <a:spcAft>
                <a:spcPts val="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- крупные корпорации </a:t>
            </a:r>
            <a:r>
              <a:rPr lang="ru-RU" sz="1600" spc="-40" dirty="0" smtClean="0">
                <a:ea typeface="Calibri"/>
                <a:cs typeface="Times New Roman"/>
              </a:rPr>
              <a:t>(Газпром, Роснефть, </a:t>
            </a:r>
            <a:r>
              <a:rPr lang="ru-RU" sz="1600" spc="-40" dirty="0" err="1" smtClean="0">
                <a:ea typeface="Calibri"/>
                <a:cs typeface="Times New Roman"/>
              </a:rPr>
              <a:t>Лукойл</a:t>
            </a:r>
            <a:r>
              <a:rPr lang="ru-RU" sz="1600" spc="-40" dirty="0" smtClean="0">
                <a:ea typeface="Calibri"/>
                <a:cs typeface="Times New Roman"/>
              </a:rPr>
              <a:t>, </a:t>
            </a:r>
            <a:r>
              <a:rPr lang="ru-RU" sz="1600" spc="-40" dirty="0" err="1" smtClean="0">
                <a:ea typeface="Calibri"/>
                <a:cs typeface="Times New Roman"/>
              </a:rPr>
              <a:t>Сургутнефтегаз</a:t>
            </a:r>
            <a:r>
              <a:rPr lang="ru-RU" sz="1600" spc="-40" dirty="0" smtClean="0">
                <a:ea typeface="Calibri"/>
                <a:cs typeface="Times New Roman"/>
              </a:rPr>
              <a:t>, </a:t>
            </a:r>
            <a:r>
              <a:rPr lang="ru-RU" sz="1600" spc="-40" dirty="0" err="1" smtClean="0">
                <a:ea typeface="Calibri"/>
                <a:cs typeface="Times New Roman"/>
              </a:rPr>
              <a:t>Новатек</a:t>
            </a:r>
            <a:r>
              <a:rPr lang="ru-RU" sz="1600" spc="-40" dirty="0" smtClean="0">
                <a:ea typeface="Calibri"/>
                <a:cs typeface="Times New Roman"/>
              </a:rPr>
              <a:t>, РЖД, </a:t>
            </a:r>
            <a:r>
              <a:rPr lang="ru-RU" sz="1600" spc="-40" dirty="0" err="1" smtClean="0">
                <a:ea typeface="Calibri"/>
                <a:cs typeface="Times New Roman"/>
              </a:rPr>
              <a:t>Росатом</a:t>
            </a:r>
            <a:r>
              <a:rPr lang="ru-RU" sz="1600" spc="-40" dirty="0" smtClean="0">
                <a:ea typeface="Calibri"/>
                <a:cs typeface="Times New Roman"/>
              </a:rPr>
              <a:t>, </a:t>
            </a:r>
            <a:r>
              <a:rPr lang="ru-RU" sz="1600" spc="-40" dirty="0" err="1" smtClean="0">
                <a:ea typeface="Calibri"/>
                <a:cs typeface="Times New Roman"/>
              </a:rPr>
              <a:t>Россети</a:t>
            </a:r>
            <a:r>
              <a:rPr lang="ru-RU" sz="1600" spc="-40" dirty="0" smtClean="0">
                <a:ea typeface="Calibri"/>
                <a:cs typeface="Times New Roman"/>
              </a:rPr>
              <a:t>, </a:t>
            </a:r>
            <a:r>
              <a:rPr lang="ru-RU" sz="1600" spc="-40" dirty="0" err="1" smtClean="0">
                <a:ea typeface="Calibri"/>
                <a:cs typeface="Times New Roman"/>
              </a:rPr>
              <a:t>Башнефть</a:t>
            </a:r>
            <a:r>
              <a:rPr lang="ru-RU" sz="1600" spc="-40" dirty="0" smtClean="0">
                <a:ea typeface="Calibri"/>
                <a:cs typeface="Times New Roman"/>
              </a:rPr>
              <a:t>, </a:t>
            </a:r>
            <a:r>
              <a:rPr lang="ru-RU" sz="1600" spc="-40" dirty="0" err="1" smtClean="0">
                <a:ea typeface="Calibri"/>
                <a:cs typeface="Times New Roman"/>
              </a:rPr>
              <a:t>Татнефть</a:t>
            </a:r>
            <a:r>
              <a:rPr lang="ru-RU" sz="1600" spc="-40" dirty="0" smtClean="0">
                <a:ea typeface="Calibri"/>
                <a:cs typeface="Times New Roman"/>
              </a:rPr>
              <a:t>, ОСК и др.)</a:t>
            </a:r>
          </a:p>
          <a:p>
            <a:pPr marL="85725">
              <a:lnSpc>
                <a:spcPts val="1900"/>
              </a:lnSpc>
              <a:spcAft>
                <a:spcPts val="60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- крупные проекты </a:t>
            </a:r>
            <a:r>
              <a:rPr lang="ru-RU" sz="1600" dirty="0" smtClean="0">
                <a:ea typeface="Calibri"/>
                <a:cs typeface="Times New Roman"/>
              </a:rPr>
              <a:t>(Сабетта, Крымский мост, ВСМ и др.)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00298" y="5357826"/>
            <a:ext cx="3286148" cy="1323439"/>
          </a:xfrm>
          <a:prstGeom prst="rect">
            <a:avLst/>
          </a:prstGeom>
          <a:solidFill>
            <a:srgbClr val="FCF4DC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- Железнодорожный </a:t>
            </a:r>
            <a:r>
              <a:rPr lang="ru-RU" sz="1600" dirty="0" smtClean="0"/>
              <a:t>= Уральские Локомотивы</a:t>
            </a:r>
          </a:p>
          <a:p>
            <a:r>
              <a:rPr lang="ru-RU" sz="1600" b="1" dirty="0" smtClean="0"/>
              <a:t>- Титановый </a:t>
            </a:r>
            <a:r>
              <a:rPr lang="ru-RU" sz="1600" dirty="0" smtClean="0"/>
              <a:t>=</a:t>
            </a:r>
            <a:r>
              <a:rPr lang="ru-RU" sz="1600" b="1" dirty="0" smtClean="0"/>
              <a:t> </a:t>
            </a:r>
            <a:r>
              <a:rPr lang="ru-RU" sz="1600" dirty="0" smtClean="0"/>
              <a:t>ВСМПО</a:t>
            </a:r>
          </a:p>
          <a:p>
            <a:r>
              <a:rPr lang="ru-RU" sz="1600" b="1" dirty="0" smtClean="0"/>
              <a:t>- Авиационный</a:t>
            </a:r>
          </a:p>
          <a:p>
            <a:r>
              <a:rPr lang="ru-RU" sz="1600" b="1" dirty="0" smtClean="0"/>
              <a:t>- Медицинский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00298" y="3289371"/>
            <a:ext cx="3286147" cy="1077218"/>
          </a:xfrm>
          <a:prstGeom prst="rect">
            <a:avLst/>
          </a:prstGeom>
          <a:solidFill>
            <a:srgbClr val="FCF4DC"/>
          </a:solidFill>
          <a:ln w="34925" cmpd="dbl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Металлы – 48 %</a:t>
            </a:r>
          </a:p>
          <a:p>
            <a:r>
              <a:rPr lang="ru-RU" sz="1600" b="1" dirty="0" smtClean="0"/>
              <a:t>Машины и оборудование – 15 %</a:t>
            </a:r>
          </a:p>
          <a:p>
            <a:r>
              <a:rPr lang="ru-RU" sz="1600" b="1" dirty="0" smtClean="0"/>
              <a:t>Хим. промышленность  – 26 %</a:t>
            </a:r>
          </a:p>
          <a:p>
            <a:r>
              <a:rPr lang="ru-RU" sz="1600" b="1" dirty="0" smtClean="0"/>
              <a:t>Прочие = 11 %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5</a:t>
            </a:fld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857232"/>
            <a:ext cx="842968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Страны – торговые партнеры Свердловской области </a:t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квартале 2016 года (тыс. долл. США)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357290" y="1785926"/>
          <a:ext cx="6732299" cy="4696845"/>
        </p:xfrm>
        <a:graphic>
          <a:graphicData uri="http://schemas.openxmlformats.org/drawingml/2006/table">
            <a:tbl>
              <a:tblPr/>
              <a:tblGrid>
                <a:gridCol w="540117"/>
                <a:gridCol w="3879439"/>
                <a:gridCol w="2312743"/>
              </a:tblGrid>
              <a:tr h="339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Страны - контрагенты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Экспорт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США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381 609,5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Алжир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198 127,3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Нидерланды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157 441,7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Казахстан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72 158,64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Германия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71 325,94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Греция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65 931,13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Корея, Республика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61 505,78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Индия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51 566,35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Франция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48 479,95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Швейцария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47 879,19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Египет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40 502,65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Канада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27 619,67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Узбекистан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26 997,96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Китай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24 894,11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Чешская Республика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23 940,9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28596" y="142852"/>
            <a:ext cx="857256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noProof="0" dirty="0" smtClean="0">
                <a:solidFill>
                  <a:schemeClr val="bg1"/>
                </a:solidFill>
                <a:latin typeface="+mj-lt"/>
              </a:rPr>
              <a:t>II </a:t>
            </a:r>
            <a:r>
              <a:rPr lang="ru-RU" sz="2600" b="1" noProof="0" dirty="0" smtClean="0">
                <a:solidFill>
                  <a:schemeClr val="bg1"/>
                </a:solidFill>
                <a:latin typeface="+mj-lt"/>
              </a:rPr>
              <a:t>Куда продвигать – оценка партнеров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4424" y="857232"/>
            <a:ext cx="6112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32523"/>
                </a:solidFill>
                <a:latin typeface="+mj-lt"/>
                <a:ea typeface="+mj-ea"/>
                <a:cs typeface="+mj-cs"/>
              </a:rPr>
              <a:t>Деловые миссии Уральской ТПП </a:t>
            </a:r>
            <a:br>
              <a:rPr lang="ru-RU" sz="2000" b="1" dirty="0" smtClean="0">
                <a:solidFill>
                  <a:srgbClr val="632523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632523"/>
                </a:solidFill>
                <a:latin typeface="+mj-lt"/>
                <a:ea typeface="+mj-ea"/>
                <a:cs typeface="+mj-cs"/>
              </a:rPr>
              <a:t>за рубеж и по РФ за 2012-2015 </a:t>
            </a:r>
            <a:r>
              <a:rPr lang="ru-RU" sz="2000" b="1" dirty="0" err="1" smtClean="0">
                <a:solidFill>
                  <a:srgbClr val="632523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ru-RU" sz="2000" b="1" dirty="0" smtClean="0">
                <a:solidFill>
                  <a:srgbClr val="632523"/>
                </a:solidFill>
                <a:latin typeface="+mj-lt"/>
                <a:ea typeface="+mj-ea"/>
                <a:cs typeface="+mj-cs"/>
              </a:rPr>
              <a:t>  </a:t>
            </a:r>
            <a:endParaRPr lang="ru-RU" sz="2000" b="1" dirty="0">
              <a:solidFill>
                <a:srgbClr val="632523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3447466"/>
              </p:ext>
            </p:extLst>
          </p:nvPr>
        </p:nvGraphicFramePr>
        <p:xfrm>
          <a:off x="165905" y="5896789"/>
          <a:ext cx="5363135" cy="77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115"/>
                <a:gridCol w="897505"/>
                <a:gridCol w="897505"/>
                <a:gridCol w="897505"/>
                <a:gridCol w="897505"/>
              </a:tblGrid>
              <a:tr h="4125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2523"/>
                    </a:solidFill>
                  </a:tcPr>
                </a:tc>
              </a:tr>
              <a:tr h="335121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ДМ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424" y="2397594"/>
            <a:ext cx="48290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 smtClean="0"/>
              <a:t>За 2012-2015 гг. была проведена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61 деловая миссия</a:t>
            </a:r>
            <a:r>
              <a:rPr lang="ru-RU" b="1" dirty="0" smtClean="0"/>
              <a:t> </a:t>
            </a:r>
            <a:endParaRPr lang="ru-RU" sz="1200" b="1" dirty="0" smtClean="0"/>
          </a:p>
          <a:p>
            <a:r>
              <a:rPr lang="ru-RU" sz="400" b="1" dirty="0" smtClean="0"/>
              <a:t>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300" b="1" dirty="0" smtClean="0"/>
              <a:t>Посетили с визитом </a:t>
            </a:r>
            <a:r>
              <a:rPr lang="ru-RU" sz="1400" b="1" dirty="0" smtClean="0">
                <a:solidFill>
                  <a:srgbClr val="C00000"/>
                </a:solidFill>
              </a:rPr>
              <a:t>29 стран 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300" dirty="0" smtClean="0"/>
              <a:t>(Турция, Иран, Франция, Китай, Германия,</a:t>
            </a:r>
            <a:br>
              <a:rPr lang="ru-RU" sz="1300" dirty="0" smtClean="0"/>
            </a:br>
            <a:r>
              <a:rPr lang="ru-RU" sz="1300" dirty="0" smtClean="0"/>
              <a:t>Украина, Республика Корея, Алжир, </a:t>
            </a:r>
            <a:br>
              <a:rPr lang="ru-RU" sz="1300" dirty="0" smtClean="0"/>
            </a:br>
            <a:r>
              <a:rPr lang="ru-RU" sz="1300" dirty="0" smtClean="0"/>
              <a:t>Австрия, Казахстан, Индия, Финляндия, </a:t>
            </a:r>
            <a:br>
              <a:rPr lang="ru-RU" sz="1300" dirty="0" smtClean="0"/>
            </a:br>
            <a:r>
              <a:rPr lang="ru-RU" sz="1300" dirty="0" smtClean="0"/>
              <a:t>Япония, Беларусь, Туркменистан, Эстония,</a:t>
            </a:r>
            <a:br>
              <a:rPr lang="ru-RU" sz="1300" dirty="0" smtClean="0"/>
            </a:br>
            <a:r>
              <a:rPr lang="ru-RU" sz="1300" dirty="0" smtClean="0"/>
              <a:t>Узбекистан, Литва, Латвия, Вьетнам, Азербайджан, ЮАР, Таджикистан, Армения, Монголия, Чехия, Болгария, </a:t>
            </a:r>
            <a:br>
              <a:rPr lang="ru-RU" sz="1300" dirty="0" smtClean="0"/>
            </a:br>
            <a:r>
              <a:rPr lang="ru-RU" sz="1300" dirty="0" smtClean="0"/>
              <a:t>Киргизия, Россия).</a:t>
            </a:r>
          </a:p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300" b="1" dirty="0" smtClean="0"/>
              <a:t>Посетили с визитом </a:t>
            </a:r>
            <a:r>
              <a:rPr lang="ru-RU" sz="1400" b="1" dirty="0" smtClean="0">
                <a:solidFill>
                  <a:srgbClr val="C00000"/>
                </a:solidFill>
              </a:rPr>
              <a:t>12  регионов РФ </a:t>
            </a:r>
            <a:r>
              <a:rPr lang="ru-RU" sz="1300" dirty="0" smtClean="0"/>
              <a:t>(Краснодарский край, </a:t>
            </a:r>
            <a:r>
              <a:rPr lang="ru-RU" sz="1300" dirty="0" err="1" smtClean="0"/>
              <a:t>г.Санкт-Петребург</a:t>
            </a:r>
            <a:r>
              <a:rPr lang="ru-RU" sz="1300" dirty="0" smtClean="0"/>
              <a:t>, Ставропольский край, Новосибирская область, Приморский край, Иркутская область, ЯНАО, Пермский край, Республика Башкортостан, Республика Татарстан, Крым, г.Севастополь, ХМАО).</a:t>
            </a:r>
            <a:endParaRPr lang="ru-RU" sz="13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5" t="4470" r="3129" b="3717"/>
          <a:stretch/>
        </p:blipFill>
        <p:spPr bwMode="auto">
          <a:xfrm>
            <a:off x="2898160" y="1516379"/>
            <a:ext cx="5876305" cy="394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90205" y="2177987"/>
            <a:ext cx="127618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32523"/>
                </a:solidFill>
                <a:ea typeface="+mj-ea"/>
                <a:cs typeface="+mj-cs"/>
              </a:rPr>
              <a:t>1</a:t>
            </a:r>
            <a:r>
              <a:rPr lang="ru-RU" sz="1400" b="1" dirty="0" smtClean="0">
                <a:solidFill>
                  <a:srgbClr val="632523"/>
                </a:solidFill>
                <a:ea typeface="+mj-ea"/>
                <a:cs typeface="+mj-cs"/>
              </a:rPr>
              <a:t>8</a:t>
            </a:r>
            <a:r>
              <a:rPr lang="en-US" sz="1400" b="1" dirty="0" smtClean="0">
                <a:solidFill>
                  <a:srgbClr val="632523"/>
                </a:solidFill>
                <a:ea typeface="+mj-ea"/>
                <a:cs typeface="+mj-cs"/>
              </a:rPr>
              <a:t> </a:t>
            </a:r>
            <a:r>
              <a:rPr lang="ru-RU" sz="1400" b="1" dirty="0" smtClean="0">
                <a:solidFill>
                  <a:srgbClr val="632523"/>
                </a:solidFill>
                <a:ea typeface="+mj-ea"/>
                <a:cs typeface="+mj-cs"/>
              </a:rPr>
              <a:t>Деловых миссий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52114" y="3393944"/>
            <a:ext cx="127618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32523"/>
                </a:solidFill>
                <a:ea typeface="+mj-ea"/>
                <a:cs typeface="+mj-cs"/>
              </a:rPr>
              <a:t>15</a:t>
            </a:r>
            <a:r>
              <a:rPr lang="en-US" sz="1400" b="1" dirty="0" smtClean="0">
                <a:solidFill>
                  <a:srgbClr val="632523"/>
                </a:solidFill>
                <a:ea typeface="+mj-ea"/>
                <a:cs typeface="+mj-cs"/>
              </a:rPr>
              <a:t> </a:t>
            </a:r>
            <a:r>
              <a:rPr lang="ru-RU" sz="1400" b="1" dirty="0" smtClean="0">
                <a:solidFill>
                  <a:srgbClr val="632523"/>
                </a:solidFill>
                <a:ea typeface="+mj-ea"/>
                <a:cs typeface="+mj-cs"/>
              </a:rPr>
              <a:t>Деловых миссий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36928" y="2635076"/>
            <a:ext cx="127618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32523"/>
                </a:solidFill>
                <a:ea typeface="+mj-ea"/>
                <a:cs typeface="+mj-cs"/>
              </a:rPr>
              <a:t>8</a:t>
            </a:r>
            <a:r>
              <a:rPr lang="en-US" sz="1400" b="1" dirty="0" smtClean="0">
                <a:solidFill>
                  <a:srgbClr val="632523"/>
                </a:solidFill>
                <a:ea typeface="+mj-ea"/>
                <a:cs typeface="+mj-cs"/>
              </a:rPr>
              <a:t> </a:t>
            </a:r>
            <a:r>
              <a:rPr lang="ru-RU" sz="1400" b="1" dirty="0" smtClean="0">
                <a:solidFill>
                  <a:srgbClr val="632523"/>
                </a:solidFill>
                <a:ea typeface="+mj-ea"/>
                <a:cs typeface="+mj-cs"/>
              </a:rPr>
              <a:t>Деловых миссий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35320" y="2731806"/>
            <a:ext cx="127618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32523"/>
                </a:solidFill>
                <a:ea typeface="+mj-ea"/>
                <a:cs typeface="+mj-cs"/>
              </a:rPr>
              <a:t>20</a:t>
            </a:r>
            <a:r>
              <a:rPr lang="en-US" sz="1400" b="1" dirty="0" smtClean="0">
                <a:solidFill>
                  <a:srgbClr val="632523"/>
                </a:solidFill>
                <a:ea typeface="+mj-ea"/>
                <a:cs typeface="+mj-cs"/>
              </a:rPr>
              <a:t> </a:t>
            </a:r>
            <a:r>
              <a:rPr lang="ru-RU" sz="1400" b="1" dirty="0" smtClean="0">
                <a:solidFill>
                  <a:srgbClr val="632523"/>
                </a:solidFill>
                <a:ea typeface="+mj-ea"/>
                <a:cs typeface="+mj-cs"/>
              </a:rPr>
              <a:t>Деловых миссий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285852" y="188640"/>
            <a:ext cx="6643734" cy="35719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a typeface="+mn-ea"/>
                <a:cs typeface="+mn-cs"/>
              </a:rPr>
              <a:t>Кто  интересен  нам</a:t>
            </a:r>
            <a:endParaRPr lang="ru-RU" sz="26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74" y="4799603"/>
            <a:ext cx="2944416" cy="16598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95874" y="6443502"/>
            <a:ext cx="294441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Салехард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50" b="29001"/>
          <a:stretch/>
        </p:blipFill>
        <p:spPr>
          <a:xfrm>
            <a:off x="207342" y="843668"/>
            <a:ext cx="2357082" cy="13611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7342" y="2046156"/>
            <a:ext cx="235708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Киргизия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92875"/>
            <a:ext cx="776278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149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3" y="770263"/>
            <a:ext cx="3656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32523"/>
                </a:solidFill>
                <a:latin typeface="+mj-lt"/>
                <a:ea typeface="+mj-ea"/>
                <a:cs typeface="+mj-cs"/>
              </a:rPr>
              <a:t>Прием зарубежных </a:t>
            </a:r>
            <a:r>
              <a:rPr lang="en-US" sz="2000" b="1" dirty="0" smtClean="0">
                <a:solidFill>
                  <a:srgbClr val="632523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b="1" dirty="0" smtClean="0">
                <a:solidFill>
                  <a:srgbClr val="632523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632523"/>
                </a:solidFill>
                <a:latin typeface="+mj-lt"/>
                <a:ea typeface="+mj-ea"/>
                <a:cs typeface="+mj-cs"/>
              </a:rPr>
              <a:t>и российских делегаций за 2012-2015 гг.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9"/>
          <a:stretch/>
        </p:blipFill>
        <p:spPr bwMode="auto">
          <a:xfrm>
            <a:off x="1417736" y="1866497"/>
            <a:ext cx="6754664" cy="3866756"/>
          </a:xfrm>
          <a:prstGeom prst="rect">
            <a:avLst/>
          </a:prstGeom>
          <a:noFill/>
        </p:spPr>
      </p:pic>
      <p:sp>
        <p:nvSpPr>
          <p:cNvPr id="9" name="Подзаголовок 7"/>
          <p:cNvSpPr txBox="1">
            <a:spLocks/>
          </p:cNvSpPr>
          <p:nvPr/>
        </p:nvSpPr>
        <p:spPr>
          <a:xfrm>
            <a:off x="2266572" y="4945020"/>
            <a:ext cx="6877428" cy="8659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tabLst>
                <a:tab pos="182563" algn="l"/>
              </a:tabLst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Уральскую ТПП и Свердловскую область за 2012-2015гг.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посетили делегации из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регионов РФ: 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Москва; Санкт-Петербург; Ленинградская, Калужская, Челябинская, Орловская, Тульская, Смоленская области; республики Башкортостан, Татарстан, Чеченская; Ставропольский, Пермский и Алтайский край.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000240"/>
            <a:ext cx="1928826" cy="3839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50" b="1" dirty="0" smtClean="0"/>
              <a:t>За 2012-2015гг. Уральская ТПП </a:t>
            </a:r>
            <a:br>
              <a:rPr lang="ru-RU" sz="1250" b="1" dirty="0" smtClean="0"/>
            </a:br>
            <a:r>
              <a:rPr lang="ru-RU" sz="1250" b="1" dirty="0" smtClean="0"/>
              <a:t>приняла </a:t>
            </a:r>
            <a:r>
              <a:rPr lang="en-US" sz="1250" b="1" dirty="0" smtClean="0"/>
              <a:t/>
            </a:r>
            <a:br>
              <a:rPr lang="en-US" sz="1250" b="1" dirty="0" smtClean="0"/>
            </a:br>
            <a:r>
              <a:rPr lang="ru-RU" sz="1250" b="1" dirty="0" smtClean="0"/>
              <a:t>более </a:t>
            </a:r>
            <a:r>
              <a:rPr lang="ru-RU" sz="1400" b="1" dirty="0" smtClean="0">
                <a:solidFill>
                  <a:srgbClr val="C00000"/>
                </a:solidFill>
              </a:rPr>
              <a:t>300</a:t>
            </a:r>
            <a:r>
              <a:rPr lang="ru-RU" sz="1250" b="1" dirty="0" smtClean="0"/>
              <a:t> </a:t>
            </a:r>
            <a:br>
              <a:rPr lang="ru-RU" sz="1250" b="1" dirty="0" smtClean="0"/>
            </a:br>
            <a:r>
              <a:rPr lang="ru-RU" sz="1250" b="1" dirty="0" smtClean="0"/>
              <a:t>зарубежных делегаций </a:t>
            </a:r>
            <a:r>
              <a:rPr lang="en-US" sz="1250" b="1" dirty="0" smtClean="0"/>
              <a:t/>
            </a:r>
            <a:br>
              <a:rPr lang="en-US" sz="1250" b="1" dirty="0" smtClean="0"/>
            </a:br>
            <a:r>
              <a:rPr lang="ru-RU" sz="1250" b="1" dirty="0" smtClean="0"/>
              <a:t>из </a:t>
            </a:r>
            <a:r>
              <a:rPr lang="ru-RU" sz="1400" b="1" dirty="0" smtClean="0">
                <a:solidFill>
                  <a:srgbClr val="C00000"/>
                </a:solidFill>
              </a:rPr>
              <a:t>73</a:t>
            </a:r>
            <a:r>
              <a:rPr lang="ru-RU" sz="1250" b="1" dirty="0" smtClean="0"/>
              <a:t> государств, </a:t>
            </a:r>
            <a:r>
              <a:rPr lang="en-US" sz="1250" b="1" dirty="0" smtClean="0"/>
              <a:t/>
            </a:r>
            <a:br>
              <a:rPr lang="en-US" sz="1250" b="1" dirty="0" smtClean="0"/>
            </a:br>
            <a:r>
              <a:rPr lang="ru-RU" sz="1250" b="1" dirty="0" smtClean="0"/>
              <a:t>в том числе </a:t>
            </a:r>
            <a:r>
              <a:rPr lang="en-US" sz="1250" b="1" dirty="0" smtClean="0"/>
              <a:t/>
            </a:r>
            <a:br>
              <a:rPr lang="en-US" sz="1250" b="1" dirty="0" smtClean="0"/>
            </a:br>
            <a:r>
              <a:rPr lang="ru-RU" sz="1400" b="1" dirty="0" smtClean="0">
                <a:solidFill>
                  <a:srgbClr val="C00000"/>
                </a:solidFill>
              </a:rPr>
              <a:t>28</a:t>
            </a:r>
            <a:r>
              <a:rPr lang="ru-RU" sz="1250" b="1" dirty="0" smtClean="0"/>
              <a:t> Чрезвычайных </a:t>
            </a:r>
            <a:r>
              <a:rPr lang="en-US" sz="1250" b="1" dirty="0" smtClean="0"/>
              <a:t/>
            </a:r>
            <a:br>
              <a:rPr lang="en-US" sz="1250" b="1" dirty="0" smtClean="0"/>
            </a:br>
            <a:r>
              <a:rPr lang="ru-RU" sz="1250" b="1" dirty="0" smtClean="0"/>
              <a:t>и Полномочных Послов.</a:t>
            </a:r>
          </a:p>
          <a:p>
            <a:r>
              <a:rPr lang="ru-RU" sz="1250" b="1" dirty="0" smtClean="0"/>
              <a:t>Всего более </a:t>
            </a:r>
            <a:r>
              <a:rPr lang="ru-RU" sz="1400" b="1" dirty="0" smtClean="0">
                <a:solidFill>
                  <a:srgbClr val="C00000"/>
                </a:solidFill>
              </a:rPr>
              <a:t>1500 </a:t>
            </a:r>
            <a:r>
              <a:rPr lang="ru-RU" sz="1250" b="1" dirty="0" smtClean="0"/>
              <a:t>представителей зарубежных государств. </a:t>
            </a:r>
          </a:p>
          <a:p>
            <a:endParaRPr lang="ru-RU" sz="1250" b="1" dirty="0" smtClean="0"/>
          </a:p>
          <a:p>
            <a:r>
              <a:rPr lang="ru-RU" sz="1250" b="1" dirty="0" smtClean="0"/>
              <a:t>С уральской стороны в мероприятиях приняли участие свыше </a:t>
            </a:r>
            <a:r>
              <a:rPr lang="ru-RU" sz="1400" b="1" dirty="0" smtClean="0">
                <a:solidFill>
                  <a:srgbClr val="C00000"/>
                </a:solidFill>
              </a:rPr>
              <a:t>3700</a:t>
            </a:r>
            <a:r>
              <a:rPr lang="ru-RU" sz="1250" b="1" dirty="0" smtClean="0">
                <a:solidFill>
                  <a:srgbClr val="C00000"/>
                </a:solidFill>
              </a:rPr>
              <a:t> </a:t>
            </a:r>
            <a:r>
              <a:rPr lang="ru-RU" sz="1250" b="1" dirty="0" smtClean="0"/>
              <a:t>руководителей и специалистов предприятий.</a:t>
            </a:r>
            <a:endParaRPr lang="ru-RU" sz="125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7967589"/>
              </p:ext>
            </p:extLst>
          </p:nvPr>
        </p:nvGraphicFramePr>
        <p:xfrm>
          <a:off x="323528" y="6031930"/>
          <a:ext cx="8136903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642"/>
                <a:gridCol w="1077004"/>
                <a:gridCol w="1183850"/>
                <a:gridCol w="1044573"/>
                <a:gridCol w="1033834"/>
              </a:tblGrid>
              <a:tr h="15517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253918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Количество принятых делегаций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66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107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107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Подзаголовок 7"/>
          <p:cNvSpPr txBox="1">
            <a:spLocks/>
          </p:cNvSpPr>
          <p:nvPr/>
        </p:nvSpPr>
        <p:spPr>
          <a:xfrm>
            <a:off x="7528103" y="2194377"/>
            <a:ext cx="1500481" cy="20236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  <a:tabLst>
                <a:tab pos="182563" algn="l"/>
              </a:tabLst>
              <a:defRPr/>
            </a:pP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В составе российских делегаций участвовало </a:t>
            </a: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более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170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руководителей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и специалистов предприятий.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84596" y="2134503"/>
            <a:ext cx="14230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32523"/>
                </a:solidFill>
                <a:ea typeface="+mj-ea"/>
                <a:cs typeface="+mj-cs"/>
              </a:rPr>
              <a:t>Делегации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7 стран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27345" y="3246531"/>
            <a:ext cx="14230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Делегации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3 стран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01303" y="3906274"/>
            <a:ext cx="14230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Делегации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11 стран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90845" y="2669450"/>
            <a:ext cx="14230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Делегации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25 стран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09506" y="2744541"/>
            <a:ext cx="14230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Делегации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8 стран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41883" y="2882160"/>
            <a:ext cx="14230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Делегации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18 стран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06328" y="1628470"/>
            <a:ext cx="14230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Делегации из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10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 регионов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32172" y="4098639"/>
            <a:ext cx="14230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Делегация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1 страны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285852" y="188640"/>
            <a:ext cx="6643734" cy="35719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a typeface="+mn-ea"/>
                <a:cs typeface="+mn-cs"/>
              </a:rPr>
              <a:t>Кому  интересны  мы</a:t>
            </a:r>
            <a:endParaRPr lang="ru-RU" sz="26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026" name="Picture 2" descr="https://scontent.xx.fbcdn.net/hphotos-xtp1/t31.0-8/12304347_1662201197369262_7929748602739097899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01" b="25010"/>
          <a:stretch/>
        </p:blipFill>
        <p:spPr bwMode="auto">
          <a:xfrm>
            <a:off x="294186" y="908720"/>
            <a:ext cx="2333597" cy="109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xx.fbcdn.net/hphotos-xpf1/t31.0-8/11416283_1607981449457904_4844994610466068593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88" b="20448"/>
          <a:stretch/>
        </p:blipFill>
        <p:spPr bwMode="auto">
          <a:xfrm>
            <a:off x="6284617" y="915914"/>
            <a:ext cx="2620660" cy="108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7</a:t>
            </a:fld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149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142852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600" b="1" noProof="0" dirty="0" smtClean="0">
                <a:solidFill>
                  <a:schemeClr val="bg1"/>
                </a:solidFill>
                <a:latin typeface="+mj-lt"/>
              </a:rPr>
              <a:t>Оценка рынков = оценка партнеров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0" y="809638"/>
          <a:ext cx="9144000" cy="5905510"/>
        </p:xfrm>
        <a:graphic>
          <a:graphicData uri="http://schemas.openxmlformats.org/drawingml/2006/table">
            <a:tbl>
              <a:tblPr/>
              <a:tblGrid>
                <a:gridCol w="4231934"/>
                <a:gridCol w="4912066"/>
              </a:tblGrid>
              <a:tr h="642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Страны, регионы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и перспективы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369935">
                <a:tc>
                  <a:txBody>
                    <a:bodyPr/>
                    <a:lstStyle/>
                    <a:p>
                      <a:pPr indent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США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Сохранение традиционного экспорта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308">
                <a:tc>
                  <a:txBody>
                    <a:bodyPr/>
                    <a:lstStyle/>
                    <a:p>
                      <a:pPr indent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Западная Европа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Сохранение традиционного экспорта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308">
                <a:tc>
                  <a:txBody>
                    <a:bodyPr/>
                    <a:lstStyle/>
                    <a:p>
                      <a:pPr indent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Прибалтика,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Украина, Польша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Сужение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возможностей для работы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6718">
                <a:tc>
                  <a:txBody>
                    <a:bodyPr/>
                    <a:lstStyle/>
                    <a:p>
                      <a:pPr indent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Средняя Азия, Закавказье, Иран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Сохранение традиционного и наращивание высокотехнологичного экспорта (в конкуренции с Западом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Китаем)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6718">
                <a:tc>
                  <a:txBody>
                    <a:bodyPr/>
                    <a:lstStyle/>
                    <a:p>
                      <a:pPr indent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Корея и Юго-Восточная Азия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Сохранение традиционного и наращивание высокотехнологичного экспорта (в конкуренции с Западом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Китаем)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6718">
                <a:tc>
                  <a:txBody>
                    <a:bodyPr/>
                    <a:lstStyle/>
                    <a:p>
                      <a:pPr indent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Китай, Индия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Наращивание традиционного и высокотехнологичного экспорта при сохранении выгодных валютных курсов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3866">
                <a:tc>
                  <a:txBody>
                    <a:bodyPr/>
                    <a:lstStyle/>
                    <a:p>
                      <a:pPr indent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Африка, Южная Америка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Наращивание традиционного и высокотехнологичного экспорта при сохранении выгодных валютных курсов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14620"/>
            <a:ext cx="8858312" cy="785818"/>
          </a:xfrm>
        </p:spPr>
        <p:txBody>
          <a:bodyPr>
            <a:noAutofit/>
          </a:bodyPr>
          <a:lstStyle/>
          <a:p>
            <a:r>
              <a:rPr lang="en-US" sz="39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III </a:t>
            </a:r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Как продвигать = оценка механизмов</a:t>
            </a:r>
            <a:endParaRPr lang="ru-RU" sz="3900" b="1" dirty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16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9</a:t>
            </a:fld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c165c2e0d6707652b58393c55c7adcaedf7f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</TotalTime>
  <Words>1090</Words>
  <Application>Microsoft Office PowerPoint</Application>
  <PresentationFormat>Экран (4:3)</PresentationFormat>
  <Paragraphs>279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Международная кооперация и экспорт (на примере организации выхода предприятий Свердловской области на новые рынки)</vt:lpstr>
      <vt:lpstr>Международная кооперация и экспорт</vt:lpstr>
      <vt:lpstr>Задача – освоить новые рынки для предприятий Свердловской области</vt:lpstr>
      <vt:lpstr>I Оценка рынков</vt:lpstr>
      <vt:lpstr>Слайд 5</vt:lpstr>
      <vt:lpstr>Кто  интересен  нам</vt:lpstr>
      <vt:lpstr>Кому  интересны  мы</vt:lpstr>
      <vt:lpstr>Слайд 8</vt:lpstr>
      <vt:lpstr>III Как продвигать = оценка механизмов</vt:lpstr>
      <vt:lpstr>Инфраструктура господдержки ВЭД  в Свердловской области</vt:lpstr>
      <vt:lpstr>Деятельность Уральской ТПП  по ВЭД в 2015 году</vt:lpstr>
      <vt:lpstr>I Приоритетный «пилотный проект» УрФО</vt:lpstr>
      <vt:lpstr>II Приоритетный «пилотный» проект УрФО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Савченко</cp:lastModifiedBy>
  <cp:revision>312</cp:revision>
  <dcterms:modified xsi:type="dcterms:W3CDTF">2016-09-19T04:22:46Z</dcterms:modified>
</cp:coreProperties>
</file>